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3" r:id="rId2"/>
    <p:sldId id="274" r:id="rId3"/>
    <p:sldId id="275" r:id="rId4"/>
    <p:sldId id="276" r:id="rId5"/>
    <p:sldId id="279" r:id="rId6"/>
    <p:sldId id="277" r:id="rId7"/>
    <p:sldId id="280" r:id="rId8"/>
    <p:sldId id="278" r:id="rId9"/>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autoAdjust="0"/>
    <p:restoredTop sz="94684" autoAdjust="0"/>
  </p:normalViewPr>
  <p:slideViewPr>
    <p:cSldViewPr snapToGrid="0">
      <p:cViewPr varScale="1">
        <p:scale>
          <a:sx n="85" d="100"/>
          <a:sy n="85" d="100"/>
        </p:scale>
        <p:origin x="700" y="6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g>
</file>

<file path=ppt/media/image2.jpg>
</file>

<file path=ppt/media/image3.jpg>
</file>

<file path=ppt/media/image4.jpg>
</file>

<file path=ppt/media/image5.jp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90F5702-5D73-444E-8951-B738CBD0E5BE}"/>
              </a:ext>
            </a:extLst>
          </p:cNvPr>
          <p:cNvSpPr>
            <a:spLocks noGrp="1"/>
          </p:cNvSpPr>
          <p:nvPr>
            <p:ph type="ctrTitle"/>
          </p:nvPr>
        </p:nvSpPr>
        <p:spPr>
          <a:xfrm>
            <a:off x="1143000" y="1122363"/>
            <a:ext cx="6858000" cy="2387600"/>
          </a:xfrm>
        </p:spPr>
        <p:txBody>
          <a:bodyPr anchor="b"/>
          <a:lstStyle>
            <a:lvl1pPr algn="ctr">
              <a:defRPr sz="6000"/>
            </a:lvl1pPr>
          </a:lstStyle>
          <a:p>
            <a:r>
              <a:rPr kumimoji="1" lang="ja-JP" altLang="en-US"/>
              <a:t>マスター タイトルの書式設定</a:t>
            </a:r>
          </a:p>
        </p:txBody>
      </p:sp>
      <p:sp>
        <p:nvSpPr>
          <p:cNvPr id="3" name="サブタイトル 2">
            <a:extLst>
              <a:ext uri="{FF2B5EF4-FFF2-40B4-BE49-F238E27FC236}">
                <a16:creationId xmlns:a16="http://schemas.microsoft.com/office/drawing/2014/main" id="{92151FC2-914A-40A1-AFA3-889561BB0D24}"/>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A5871356-BBC6-4101-A899-68ED57221D85}"/>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5" name="フッター プレースホルダー 4">
            <a:extLst>
              <a:ext uri="{FF2B5EF4-FFF2-40B4-BE49-F238E27FC236}">
                <a16:creationId xmlns:a16="http://schemas.microsoft.com/office/drawing/2014/main" id="{1A645758-572A-4888-B100-B96321DE530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DAF273E-F96B-4748-B86E-108E6C4C6FD0}"/>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816187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326C56-05B2-4045-A427-F214C2579896}"/>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F53802B-347E-4462-8C96-469EB0800092}"/>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784DDE4-33A8-4813-93FC-E4AD3B1CE7AD}"/>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5" name="フッター プレースホルダー 4">
            <a:extLst>
              <a:ext uri="{FF2B5EF4-FFF2-40B4-BE49-F238E27FC236}">
                <a16:creationId xmlns:a16="http://schemas.microsoft.com/office/drawing/2014/main" id="{E3502423-BA24-4C5A-B6C2-E8442A0053D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2781BD3-6ED3-44FD-8E72-04E946C69C01}"/>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397647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017A9D40-9D15-450D-82F8-D655384016D5}"/>
              </a:ext>
            </a:extLst>
          </p:cNvPr>
          <p:cNvSpPr>
            <a:spLocks noGrp="1"/>
          </p:cNvSpPr>
          <p:nvPr>
            <p:ph type="title" orient="vert"/>
          </p:nvPr>
        </p:nvSpPr>
        <p:spPr>
          <a:xfrm>
            <a:off x="6543675" y="365125"/>
            <a:ext cx="1971675"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DAC8398-BD6E-46E7-9AD6-7AFEC6690000}"/>
              </a:ext>
            </a:extLst>
          </p:cNvPr>
          <p:cNvSpPr>
            <a:spLocks noGrp="1"/>
          </p:cNvSpPr>
          <p:nvPr>
            <p:ph type="body" orient="vert" idx="1"/>
          </p:nvPr>
        </p:nvSpPr>
        <p:spPr>
          <a:xfrm>
            <a:off x="628650" y="365125"/>
            <a:ext cx="5800725"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FDBFB86-749B-427D-A94D-7E724F8A4B87}"/>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5" name="フッター プレースホルダー 4">
            <a:extLst>
              <a:ext uri="{FF2B5EF4-FFF2-40B4-BE49-F238E27FC236}">
                <a16:creationId xmlns:a16="http://schemas.microsoft.com/office/drawing/2014/main" id="{46D97FC8-D55E-481F-831E-8B0923FAC4A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0D79B48-AC5C-4428-AC16-9C5205B7981C}"/>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1659054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58DFCA2-5DB0-4083-8B4C-8DE6F01C0D3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FBDDB16-CBD2-4229-9A15-50C8AE44729F}"/>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6DBD40E-5A76-4B4A-929F-470B9C12BFEE}"/>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5" name="フッター プレースホルダー 4">
            <a:extLst>
              <a:ext uri="{FF2B5EF4-FFF2-40B4-BE49-F238E27FC236}">
                <a16:creationId xmlns:a16="http://schemas.microsoft.com/office/drawing/2014/main" id="{C4CE8CE3-F56A-499A-9503-84B870215EF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922B388-1193-4540-9148-7A8F8D10B037}"/>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3885293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8E6B0ED-6C85-42C7-A913-4B82433E7B70}"/>
              </a:ext>
            </a:extLst>
          </p:cNvPr>
          <p:cNvSpPr>
            <a:spLocks noGrp="1"/>
          </p:cNvSpPr>
          <p:nvPr>
            <p:ph type="title"/>
          </p:nvPr>
        </p:nvSpPr>
        <p:spPr>
          <a:xfrm>
            <a:off x="623888" y="1709739"/>
            <a:ext cx="78867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246121B5-1DE4-4D5A-91F2-C7E49C42F30B}"/>
              </a:ext>
            </a:extLst>
          </p:cNvPr>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554E865C-62F8-48F9-B5FF-DA5BC3EF1A2F}"/>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5" name="フッター プレースホルダー 4">
            <a:extLst>
              <a:ext uri="{FF2B5EF4-FFF2-40B4-BE49-F238E27FC236}">
                <a16:creationId xmlns:a16="http://schemas.microsoft.com/office/drawing/2014/main" id="{01BA77F4-B8A8-433C-946F-4ABCE1772AC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E6B1CEE-CC91-4610-81F7-D40D5BF90C69}"/>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3050166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F9C5A6-3160-47E1-9F76-C0517AE74B6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1CFB188-D041-4220-AC8D-BC555D2B95A5}"/>
              </a:ext>
            </a:extLst>
          </p:cNvPr>
          <p:cNvSpPr>
            <a:spLocks noGrp="1"/>
          </p:cNvSpPr>
          <p:nvPr>
            <p:ph sz="half" idx="1"/>
          </p:nvPr>
        </p:nvSpPr>
        <p:spPr>
          <a:xfrm>
            <a:off x="6286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B0DA848-D05A-4CC8-88F9-8978C8AEF3F2}"/>
              </a:ext>
            </a:extLst>
          </p:cNvPr>
          <p:cNvSpPr>
            <a:spLocks noGrp="1"/>
          </p:cNvSpPr>
          <p:nvPr>
            <p:ph sz="half" idx="2"/>
          </p:nvPr>
        </p:nvSpPr>
        <p:spPr>
          <a:xfrm>
            <a:off x="46291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40C054F-E256-4364-8C3B-BC6BBFAFEAC5}"/>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6" name="フッター プレースホルダー 5">
            <a:extLst>
              <a:ext uri="{FF2B5EF4-FFF2-40B4-BE49-F238E27FC236}">
                <a16:creationId xmlns:a16="http://schemas.microsoft.com/office/drawing/2014/main" id="{F04279D4-EDFB-458F-8F75-2B792679193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30EFC22-26C8-43E2-9D75-36E84925B9F2}"/>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3052735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5067ED-0838-4E65-BD26-8B88ADE57E81}"/>
              </a:ext>
            </a:extLst>
          </p:cNvPr>
          <p:cNvSpPr>
            <a:spLocks noGrp="1"/>
          </p:cNvSpPr>
          <p:nvPr>
            <p:ph type="title"/>
          </p:nvPr>
        </p:nvSpPr>
        <p:spPr>
          <a:xfrm>
            <a:off x="629841" y="365126"/>
            <a:ext cx="78867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CE39B44-D81E-4092-8FCA-BD64DB707D9B}"/>
              </a:ext>
            </a:extLst>
          </p:cNvPr>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964C5E1-E238-4DB8-831C-92C909C7BBD6}"/>
              </a:ext>
            </a:extLst>
          </p:cNvPr>
          <p:cNvSpPr>
            <a:spLocks noGrp="1"/>
          </p:cNvSpPr>
          <p:nvPr>
            <p:ph sz="half" idx="2"/>
          </p:nvPr>
        </p:nvSpPr>
        <p:spPr>
          <a:xfrm>
            <a:off x="629842" y="2505075"/>
            <a:ext cx="3868340"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50A464FE-14E8-4CD3-A5FB-3E837627C2B7}"/>
              </a:ext>
            </a:extLst>
          </p:cNvPr>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D529878-3AA1-495B-AF8C-2446DFB6BD0A}"/>
              </a:ext>
            </a:extLst>
          </p:cNvPr>
          <p:cNvSpPr>
            <a:spLocks noGrp="1"/>
          </p:cNvSpPr>
          <p:nvPr>
            <p:ph sz="quarter" idx="4"/>
          </p:nvPr>
        </p:nvSpPr>
        <p:spPr>
          <a:xfrm>
            <a:off x="4629150" y="2505075"/>
            <a:ext cx="3887391"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FA5144D1-CDBF-4195-AECA-AD06E108486E}"/>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8" name="フッター プレースホルダー 7">
            <a:extLst>
              <a:ext uri="{FF2B5EF4-FFF2-40B4-BE49-F238E27FC236}">
                <a16:creationId xmlns:a16="http://schemas.microsoft.com/office/drawing/2014/main" id="{A4CC6E82-D470-49A1-B2E2-2F0CE2B1A445}"/>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62C52876-658A-42FB-9DD7-77BCB77F43CC}"/>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2498931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FF38F5-536E-47BE-9249-EE31E17A586F}"/>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07CB3045-FB54-46B7-B046-4F9A3B847F2B}"/>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4" name="フッター プレースホルダー 3">
            <a:extLst>
              <a:ext uri="{FF2B5EF4-FFF2-40B4-BE49-F238E27FC236}">
                <a16:creationId xmlns:a16="http://schemas.microsoft.com/office/drawing/2014/main" id="{5ECED15D-9C74-469C-8E3C-B91843A74D4B}"/>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AAF8A85A-1042-46F4-93FA-E8F4AB4AB7F6}"/>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732835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FCB3A632-2E6D-47AA-9D41-B542EB614177}"/>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3" name="フッター プレースホルダー 2">
            <a:extLst>
              <a:ext uri="{FF2B5EF4-FFF2-40B4-BE49-F238E27FC236}">
                <a16:creationId xmlns:a16="http://schemas.microsoft.com/office/drawing/2014/main" id="{51DE58E0-D604-44D9-AB0A-579CF23A7F38}"/>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8E3B1122-36C1-4EF6-B192-4791749ADDC8}"/>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2554930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EB93E2-742C-40DA-A8F0-09D81B36FCED}"/>
              </a:ext>
            </a:extLst>
          </p:cNvPr>
          <p:cNvSpPr>
            <a:spLocks noGrp="1"/>
          </p:cNvSpPr>
          <p:nvPr>
            <p:ph type="title"/>
          </p:nvPr>
        </p:nvSpPr>
        <p:spPr>
          <a:xfrm>
            <a:off x="629841" y="457200"/>
            <a:ext cx="2949178"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C474D4D-1C0D-458D-9FF6-A1A57723BB58}"/>
              </a:ext>
            </a:extLst>
          </p:cNvPr>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D59A0723-E6D5-4A19-818C-2CC237DCE793}"/>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EC8AFEC2-77A9-4086-B939-E2C58F4BF6C5}"/>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6" name="フッター プレースホルダー 5">
            <a:extLst>
              <a:ext uri="{FF2B5EF4-FFF2-40B4-BE49-F238E27FC236}">
                <a16:creationId xmlns:a16="http://schemas.microsoft.com/office/drawing/2014/main" id="{CCCE669C-F3A1-498F-87BB-AFC7E57A09B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25A9716-FF4B-4EE9-93B4-F37325C18E42}"/>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1651372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BE48DE-0EBA-4D97-9DBF-1EC753EBE759}"/>
              </a:ext>
            </a:extLst>
          </p:cNvPr>
          <p:cNvSpPr>
            <a:spLocks noGrp="1"/>
          </p:cNvSpPr>
          <p:nvPr>
            <p:ph type="title"/>
          </p:nvPr>
        </p:nvSpPr>
        <p:spPr>
          <a:xfrm>
            <a:off x="629841" y="457200"/>
            <a:ext cx="2949178"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B35F2B9-EF3E-4AC9-8F35-B559A54EBBA6}"/>
              </a:ext>
            </a:extLst>
          </p:cNvPr>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7480445-5168-40B5-ABFE-461FF3C35C05}"/>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21ECF7E-BD91-4A78-BA11-C7AA653C7969}"/>
              </a:ext>
            </a:extLst>
          </p:cNvPr>
          <p:cNvSpPr>
            <a:spLocks noGrp="1"/>
          </p:cNvSpPr>
          <p:nvPr>
            <p:ph type="dt" sz="half" idx="10"/>
          </p:nvPr>
        </p:nvSpPr>
        <p:spPr/>
        <p:txBody>
          <a:bodyPr/>
          <a:lstStyle/>
          <a:p>
            <a:fld id="{BCC3470B-979D-4AC3-9CEF-E2615858CE2E}" type="datetimeFigureOut">
              <a:rPr kumimoji="1" lang="ja-JP" altLang="en-US" smtClean="0"/>
              <a:t>2017/9/9</a:t>
            </a:fld>
            <a:endParaRPr kumimoji="1" lang="ja-JP" altLang="en-US"/>
          </a:p>
        </p:txBody>
      </p:sp>
      <p:sp>
        <p:nvSpPr>
          <p:cNvPr id="6" name="フッター プレースホルダー 5">
            <a:extLst>
              <a:ext uri="{FF2B5EF4-FFF2-40B4-BE49-F238E27FC236}">
                <a16:creationId xmlns:a16="http://schemas.microsoft.com/office/drawing/2014/main" id="{837EC663-4A4A-43E3-884F-DFCBF1673EE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39F6F37-892C-4014-A0C6-77EF3492C846}"/>
              </a:ext>
            </a:extLst>
          </p:cNvPr>
          <p:cNvSpPr>
            <a:spLocks noGrp="1"/>
          </p:cNvSpPr>
          <p:nvPr>
            <p:ph type="sldNum" sz="quarter" idx="12"/>
          </p:nvPr>
        </p:nvSpPr>
        <p:spPr/>
        <p:txBody>
          <a:body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764307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DB27D74D-F45C-4C91-B82A-E0A4952D99BC}"/>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0B8D245-CCE6-404F-82D7-72BA357D8D7E}"/>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0295F89-3A91-48EB-9192-772ADF1B5864}"/>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C3470B-979D-4AC3-9CEF-E2615858CE2E}" type="datetimeFigureOut">
              <a:rPr kumimoji="1" lang="ja-JP" altLang="en-US" smtClean="0"/>
              <a:t>2017/9/9</a:t>
            </a:fld>
            <a:endParaRPr kumimoji="1" lang="ja-JP" altLang="en-US"/>
          </a:p>
        </p:txBody>
      </p:sp>
      <p:sp>
        <p:nvSpPr>
          <p:cNvPr id="5" name="フッター プレースホルダー 4">
            <a:extLst>
              <a:ext uri="{FF2B5EF4-FFF2-40B4-BE49-F238E27FC236}">
                <a16:creationId xmlns:a16="http://schemas.microsoft.com/office/drawing/2014/main" id="{E47E0B0A-84E7-454B-8F60-7C126E1EDC76}"/>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84A3534F-9767-433C-9943-7509C1C58129}"/>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24CA43-104C-43F5-BA3B-F814A2FA30B8}" type="slidenum">
              <a:rPr kumimoji="1" lang="ja-JP" altLang="en-US" smtClean="0"/>
              <a:t>‹#›</a:t>
            </a:fld>
            <a:endParaRPr kumimoji="1" lang="ja-JP" altLang="en-US"/>
          </a:p>
        </p:txBody>
      </p:sp>
    </p:spTree>
    <p:extLst>
      <p:ext uri="{BB962C8B-B14F-4D97-AF65-F5344CB8AC3E}">
        <p14:creationId xmlns:p14="http://schemas.microsoft.com/office/powerpoint/2010/main" val="554696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220A63-9CDB-4039-B41B-8EE6F02F5432}"/>
              </a:ext>
            </a:extLst>
          </p:cNvPr>
          <p:cNvSpPr>
            <a:spLocks noGrp="1"/>
          </p:cNvSpPr>
          <p:nvPr>
            <p:ph type="title"/>
          </p:nvPr>
        </p:nvSpPr>
        <p:spPr/>
        <p:txBody>
          <a:bodyPr>
            <a:normAutofit/>
          </a:bodyPr>
          <a:lstStyle/>
          <a:p>
            <a:r>
              <a:rPr lang="en-US" altLang="ja-JP">
                <a:solidFill>
                  <a:schemeClr val="accent1"/>
                </a:solidFill>
                <a:latin typeface="メイリオ" panose="020B0604030504040204" pitchFamily="50" charset="-128"/>
                <a:ea typeface="メイリオ" panose="020B0604030504040204" pitchFamily="50" charset="-128"/>
              </a:rPr>
              <a:t>5.</a:t>
            </a:r>
            <a:r>
              <a:rPr lang="ja-JP" altLang="en-US">
                <a:solidFill>
                  <a:schemeClr val="accent1"/>
                </a:solidFill>
                <a:latin typeface="メイリオ" panose="020B0604030504040204" pitchFamily="50" charset="-128"/>
                <a:ea typeface="メイリオ" panose="020B0604030504040204" pitchFamily="50" charset="-128"/>
              </a:rPr>
              <a:t> 音声からの特徴抽出</a:t>
            </a:r>
            <a:endParaRPr kumimoji="1" lang="ja-JP" altLang="en-US">
              <a:solidFill>
                <a:schemeClr val="accent1"/>
              </a:solidFill>
              <a:latin typeface="メイリオ" panose="020B0604030504040204" pitchFamily="50" charset="-128"/>
              <a:ea typeface="メイリオ" panose="020B0604030504040204" pitchFamily="50" charset="-128"/>
            </a:endParaRPr>
          </a:p>
        </p:txBody>
      </p:sp>
      <p:sp>
        <p:nvSpPr>
          <p:cNvPr id="3" name="コンテンツ プレースホルダー 2">
            <a:extLst>
              <a:ext uri="{FF2B5EF4-FFF2-40B4-BE49-F238E27FC236}">
                <a16:creationId xmlns:a16="http://schemas.microsoft.com/office/drawing/2014/main" id="{0553CA63-D6BA-46A2-89EC-8D32A0F8B4CF}"/>
              </a:ext>
            </a:extLst>
          </p:cNvPr>
          <p:cNvSpPr>
            <a:spLocks noGrp="1"/>
          </p:cNvSpPr>
          <p:nvPr>
            <p:ph idx="1"/>
          </p:nvPr>
        </p:nvSpPr>
        <p:spPr/>
        <p:txBody>
          <a:bodyPr/>
          <a:lstStyle/>
          <a:p>
            <a:pPr marL="0" indent="0">
              <a:buNone/>
            </a:pPr>
            <a:r>
              <a:rPr kumimoji="1" lang="en-US" altLang="ja-JP">
                <a:latin typeface="メイリオ" panose="020B0604030504040204" pitchFamily="50" charset="-128"/>
                <a:ea typeface="メイリオ" panose="020B0604030504040204" pitchFamily="50" charset="-128"/>
              </a:rPr>
              <a:t>5.1 </a:t>
            </a:r>
            <a:r>
              <a:rPr kumimoji="1" lang="ja-JP" altLang="en-US">
                <a:latin typeface="メイリオ" panose="020B0604030504040204" pitchFamily="50" charset="-128"/>
                <a:ea typeface="メイリオ" panose="020B0604030504040204" pitchFamily="50" charset="-128"/>
              </a:rPr>
              <a:t>特徴抽出の手順</a:t>
            </a:r>
            <a:endParaRPr kumimoji="1" lang="en-US" altLang="ja-JP">
              <a:latin typeface="メイリオ" panose="020B0604030504040204" pitchFamily="50" charset="-128"/>
              <a:ea typeface="メイリオ" panose="020B0604030504040204" pitchFamily="50" charset="-128"/>
            </a:endParaRPr>
          </a:p>
          <a:p>
            <a:pPr marL="0" indent="0">
              <a:buNone/>
            </a:pPr>
            <a:r>
              <a:rPr kumimoji="1" lang="en-US" altLang="ja-JP">
                <a:latin typeface="メイリオ" panose="020B0604030504040204" pitchFamily="50" charset="-128"/>
                <a:ea typeface="メイリオ" panose="020B0604030504040204" pitchFamily="50" charset="-128"/>
              </a:rPr>
              <a:t>5.2 </a:t>
            </a:r>
            <a:r>
              <a:rPr kumimoji="1" lang="ja-JP" altLang="en-US">
                <a:latin typeface="メイリオ" panose="020B0604030504040204" pitchFamily="50" charset="-128"/>
                <a:ea typeface="メイリオ" panose="020B0604030504040204" pitchFamily="50" charset="-128"/>
              </a:rPr>
              <a:t>音声信号のディジタル化</a:t>
            </a:r>
            <a:endParaRPr kumimoji="1" lang="en-US" altLang="ja-JP">
              <a:latin typeface="メイリオ" panose="020B0604030504040204" pitchFamily="50" charset="-128"/>
              <a:ea typeface="メイリオ" panose="020B0604030504040204" pitchFamily="50" charset="-128"/>
            </a:endParaRPr>
          </a:p>
          <a:p>
            <a:pPr marL="0" indent="0">
              <a:buNone/>
            </a:pPr>
            <a:r>
              <a:rPr kumimoji="1" lang="en-US" altLang="ja-JP">
                <a:latin typeface="メイリオ" panose="020B0604030504040204" pitchFamily="50" charset="-128"/>
                <a:ea typeface="メイリオ" panose="020B0604030504040204" pitchFamily="50" charset="-128"/>
              </a:rPr>
              <a:t>5.3 </a:t>
            </a:r>
            <a:r>
              <a:rPr kumimoji="1" lang="ja-JP" altLang="en-US">
                <a:latin typeface="メイリオ" panose="020B0604030504040204" pitchFamily="50" charset="-128"/>
                <a:ea typeface="メイリオ" panose="020B0604030504040204" pitchFamily="50" charset="-128"/>
              </a:rPr>
              <a:t>人の聴覚をまねて －スペクトル分析</a:t>
            </a:r>
            <a:endParaRPr kumimoji="1" lang="en-US" altLang="ja-JP">
              <a:latin typeface="メイリオ" panose="020B0604030504040204" pitchFamily="50" charset="-128"/>
              <a:ea typeface="メイリオ" panose="020B0604030504040204" pitchFamily="50" charset="-128"/>
            </a:endParaRPr>
          </a:p>
          <a:p>
            <a:pPr marL="0" indent="0">
              <a:buNone/>
            </a:pPr>
            <a:r>
              <a:rPr kumimoji="1" lang="en-US" altLang="ja-JP">
                <a:latin typeface="メイリオ" panose="020B0604030504040204" pitchFamily="50" charset="-128"/>
                <a:ea typeface="メイリオ" panose="020B0604030504040204" pitchFamily="50" charset="-128"/>
              </a:rPr>
              <a:t>5.4 </a:t>
            </a:r>
            <a:r>
              <a:rPr kumimoji="1" lang="ja-JP" altLang="en-US">
                <a:latin typeface="メイリオ" panose="020B0604030504040204" pitchFamily="50" charset="-128"/>
                <a:ea typeface="メイリオ" panose="020B0604030504040204" pitchFamily="50" charset="-128"/>
              </a:rPr>
              <a:t>もうひと工夫 －ケプストラム分析</a:t>
            </a:r>
            <a:endParaRPr kumimoji="1" lang="en-US" altLang="ja-JP">
              <a:latin typeface="メイリオ" panose="020B0604030504040204" pitchFamily="50" charset="-128"/>
              <a:ea typeface="メイリオ" panose="020B0604030504040204" pitchFamily="50" charset="-128"/>
            </a:endParaRPr>
          </a:p>
          <a:p>
            <a:pPr marL="0" indent="0">
              <a:buNone/>
            </a:pPr>
            <a:r>
              <a:rPr kumimoji="1" lang="en-US" altLang="ja-JP">
                <a:latin typeface="メイリオ" panose="020B0604030504040204" pitchFamily="50" charset="-128"/>
                <a:ea typeface="メイリオ" panose="020B0604030504040204" pitchFamily="50" charset="-128"/>
              </a:rPr>
              <a:t>5.5 </a:t>
            </a:r>
            <a:r>
              <a:rPr kumimoji="1" lang="ja-JP" altLang="en-US">
                <a:latin typeface="メイリオ" panose="020B0604030504040204" pitchFamily="50" charset="-128"/>
                <a:ea typeface="メイリオ" panose="020B0604030504040204" pitchFamily="50" charset="-128"/>
              </a:rPr>
              <a:t>雑音の除去</a:t>
            </a:r>
            <a:endParaRPr kumimoji="1" lang="en-US" altLang="ja-JP">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89328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840FE1-2BA5-427F-948D-0A6F2A64A959}"/>
              </a:ext>
            </a:extLst>
          </p:cNvPr>
          <p:cNvSpPr>
            <a:spLocks noGrp="1"/>
          </p:cNvSpPr>
          <p:nvPr>
            <p:ph type="title"/>
          </p:nvPr>
        </p:nvSpPr>
        <p:spPr/>
        <p:txBody>
          <a:bodyPr>
            <a:normAutofit/>
          </a:bodyPr>
          <a:lstStyle/>
          <a:p>
            <a:r>
              <a:rPr lang="en-US" altLang="ja-JP">
                <a:solidFill>
                  <a:schemeClr val="accent1"/>
                </a:solidFill>
                <a:latin typeface="メイリオ" panose="020B0604030504040204" pitchFamily="50" charset="-128"/>
                <a:ea typeface="メイリオ" panose="020B0604030504040204" pitchFamily="50" charset="-128"/>
              </a:rPr>
              <a:t>5.1 </a:t>
            </a:r>
            <a:r>
              <a:rPr lang="ja-JP" altLang="en-US">
                <a:solidFill>
                  <a:schemeClr val="accent1"/>
                </a:solidFill>
                <a:latin typeface="メイリオ" panose="020B0604030504040204" pitchFamily="50" charset="-128"/>
                <a:ea typeface="メイリオ" panose="020B0604030504040204" pitchFamily="50" charset="-128"/>
              </a:rPr>
              <a:t>特徴抽出の手順</a:t>
            </a:r>
            <a:endParaRPr kumimoji="1" lang="ja-JP" altLang="en-US">
              <a:solidFill>
                <a:schemeClr val="accent1"/>
              </a:solidFill>
              <a:latin typeface="メイリオ" panose="020B0604030504040204" pitchFamily="50" charset="-128"/>
              <a:ea typeface="メイリオ" panose="020B0604030504040204" pitchFamily="50" charset="-128"/>
            </a:endParaRPr>
          </a:p>
        </p:txBody>
      </p:sp>
      <p:pic>
        <p:nvPicPr>
          <p:cNvPr id="7" name="図 6">
            <a:extLst>
              <a:ext uri="{FF2B5EF4-FFF2-40B4-BE49-F238E27FC236}">
                <a16:creationId xmlns:a16="http://schemas.microsoft.com/office/drawing/2014/main" id="{E78403DF-701E-4065-ACD4-C7BF32B9F3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7355" y="1375896"/>
            <a:ext cx="7253114" cy="5302221"/>
          </a:xfrm>
          <a:prstGeom prst="rect">
            <a:avLst/>
          </a:prstGeom>
        </p:spPr>
      </p:pic>
    </p:spTree>
    <p:extLst>
      <p:ext uri="{BB962C8B-B14F-4D97-AF65-F5344CB8AC3E}">
        <p14:creationId xmlns:p14="http://schemas.microsoft.com/office/powerpoint/2010/main" val="2037895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3A62C2AE-02C9-4049-B545-B9FDD23C86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1143" y="2440729"/>
            <a:ext cx="4219613" cy="4065002"/>
          </a:xfrm>
          <a:prstGeom prst="rect">
            <a:avLst/>
          </a:prstGeom>
        </p:spPr>
      </p:pic>
      <p:sp>
        <p:nvSpPr>
          <p:cNvPr id="2" name="タイトル 1">
            <a:extLst>
              <a:ext uri="{FF2B5EF4-FFF2-40B4-BE49-F238E27FC236}">
                <a16:creationId xmlns:a16="http://schemas.microsoft.com/office/drawing/2014/main" id="{C72CB46F-8111-4E6F-B40A-E26022A0977C}"/>
              </a:ext>
            </a:extLst>
          </p:cNvPr>
          <p:cNvSpPr>
            <a:spLocks noGrp="1"/>
          </p:cNvSpPr>
          <p:nvPr>
            <p:ph type="title"/>
          </p:nvPr>
        </p:nvSpPr>
        <p:spPr/>
        <p:txBody>
          <a:bodyPr>
            <a:normAutofit/>
          </a:bodyPr>
          <a:lstStyle/>
          <a:p>
            <a:r>
              <a:rPr lang="en-US" altLang="ja-JP">
                <a:solidFill>
                  <a:schemeClr val="accent1"/>
                </a:solidFill>
                <a:latin typeface="メイリオ" panose="020B0604030504040204" pitchFamily="50" charset="-128"/>
                <a:ea typeface="メイリオ" panose="020B0604030504040204" pitchFamily="50" charset="-128"/>
              </a:rPr>
              <a:t>5.2 </a:t>
            </a:r>
            <a:r>
              <a:rPr lang="ja-JP" altLang="en-US">
                <a:solidFill>
                  <a:schemeClr val="accent1"/>
                </a:solidFill>
                <a:latin typeface="メイリオ" panose="020B0604030504040204" pitchFamily="50" charset="-128"/>
                <a:ea typeface="メイリオ" panose="020B0604030504040204" pitchFamily="50" charset="-128"/>
              </a:rPr>
              <a:t>音声信号のディジタル化</a:t>
            </a:r>
            <a:endParaRPr kumimoji="1" lang="ja-JP" altLang="en-US">
              <a:solidFill>
                <a:schemeClr val="accent1"/>
              </a:solidFill>
              <a:latin typeface="メイリオ" panose="020B0604030504040204" pitchFamily="50" charset="-128"/>
              <a:ea typeface="メイリオ" panose="020B0604030504040204" pitchFamily="50" charset="-128"/>
            </a:endParaRPr>
          </a:p>
        </p:txBody>
      </p:sp>
      <p:sp>
        <p:nvSpPr>
          <p:cNvPr id="3" name="コンテンツ プレースホルダー 2">
            <a:extLst>
              <a:ext uri="{FF2B5EF4-FFF2-40B4-BE49-F238E27FC236}">
                <a16:creationId xmlns:a16="http://schemas.microsoft.com/office/drawing/2014/main" id="{EF00ADEE-B256-4735-BBEA-B38802928635}"/>
              </a:ext>
            </a:extLst>
          </p:cNvPr>
          <p:cNvSpPr>
            <a:spLocks noGrp="1"/>
          </p:cNvSpPr>
          <p:nvPr>
            <p:ph idx="1"/>
          </p:nvPr>
        </p:nvSpPr>
        <p:spPr>
          <a:xfrm>
            <a:off x="523719" y="1563297"/>
            <a:ext cx="7886700" cy="4351338"/>
          </a:xfrm>
        </p:spPr>
        <p:txBody>
          <a:bodyPr/>
          <a:lstStyle/>
          <a:p>
            <a:pPr>
              <a:lnSpc>
                <a:spcPct val="100000"/>
              </a:lnSpc>
            </a:pPr>
            <a:r>
              <a:rPr kumimoji="1" lang="ja-JP" altLang="en-US">
                <a:latin typeface="メイリオ" panose="020B0604030504040204" pitchFamily="50" charset="-128"/>
                <a:ea typeface="メイリオ" panose="020B0604030504040204" pitchFamily="50" charset="-128"/>
              </a:rPr>
              <a:t>波のディジタル化</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ja-JP" altLang="en-US">
                <a:latin typeface="メイリオ" panose="020B0604030504040204" pitchFamily="50" charset="-128"/>
                <a:ea typeface="メイリオ" panose="020B0604030504040204" pitchFamily="50" charset="-128"/>
              </a:rPr>
              <a:t>標本化：時間軸方向の分割</a:t>
            </a:r>
            <a:br>
              <a:rPr lang="en-US" altLang="ja-JP">
                <a:latin typeface="メイリオ" panose="020B0604030504040204" pitchFamily="50" charset="-128"/>
                <a:ea typeface="メイリオ" panose="020B0604030504040204" pitchFamily="50" charset="-128"/>
              </a:rPr>
            </a:br>
            <a:r>
              <a:rPr lang="ja-JP" altLang="en-US">
                <a:latin typeface="メイリオ" panose="020B0604030504040204" pitchFamily="50" charset="-128"/>
                <a:ea typeface="メイリオ" panose="020B0604030504040204" pitchFamily="50" charset="-128"/>
              </a:rPr>
              <a:t>　　→標本化定理</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ja-JP" altLang="en-US">
                <a:latin typeface="メイリオ" panose="020B0604030504040204" pitchFamily="50" charset="-128"/>
                <a:ea typeface="メイリオ" panose="020B0604030504040204" pitchFamily="50" charset="-128"/>
              </a:rPr>
              <a:t>量子化：強度方向の分割</a:t>
            </a:r>
          </a:p>
        </p:txBody>
      </p:sp>
    </p:spTree>
    <p:extLst>
      <p:ext uri="{BB962C8B-B14F-4D97-AF65-F5344CB8AC3E}">
        <p14:creationId xmlns:p14="http://schemas.microsoft.com/office/powerpoint/2010/main" val="27062260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CF0AC3-2328-4D1D-9ACE-2E86B12C955D}"/>
              </a:ext>
            </a:extLst>
          </p:cNvPr>
          <p:cNvSpPr>
            <a:spLocks noGrp="1"/>
          </p:cNvSpPr>
          <p:nvPr>
            <p:ph type="title"/>
          </p:nvPr>
        </p:nvSpPr>
        <p:spPr>
          <a:xfrm>
            <a:off x="628650" y="365126"/>
            <a:ext cx="7886700" cy="1325563"/>
          </a:xfrm>
        </p:spPr>
        <p:txBody>
          <a:bodyPr>
            <a:normAutofit/>
          </a:bodyPr>
          <a:lstStyle/>
          <a:p>
            <a:r>
              <a:rPr lang="en-US" altLang="ja-JP" sz="3200">
                <a:solidFill>
                  <a:schemeClr val="accent1"/>
                </a:solidFill>
                <a:latin typeface="メイリオ" panose="020B0604030504040204" pitchFamily="50" charset="-128"/>
                <a:ea typeface="メイリオ" panose="020B0604030504040204" pitchFamily="50" charset="-128"/>
              </a:rPr>
              <a:t>5.3 </a:t>
            </a:r>
            <a:r>
              <a:rPr lang="ja-JP" altLang="en-US" sz="3200">
                <a:solidFill>
                  <a:schemeClr val="accent1"/>
                </a:solidFill>
                <a:latin typeface="メイリオ" panose="020B0604030504040204" pitchFamily="50" charset="-128"/>
                <a:ea typeface="メイリオ" panose="020B0604030504040204" pitchFamily="50" charset="-128"/>
              </a:rPr>
              <a:t>人の聴覚をまねて －スペクトル分析</a:t>
            </a:r>
            <a:endParaRPr kumimoji="1" lang="ja-JP" altLang="en-US" sz="3200">
              <a:solidFill>
                <a:schemeClr val="accent1"/>
              </a:solidFill>
              <a:latin typeface="メイリオ" panose="020B0604030504040204" pitchFamily="50" charset="-128"/>
              <a:ea typeface="メイリオ" panose="020B0604030504040204" pitchFamily="50" charset="-128"/>
            </a:endParaRPr>
          </a:p>
        </p:txBody>
      </p:sp>
      <p:sp>
        <p:nvSpPr>
          <p:cNvPr id="3" name="コンテンツ プレースホルダー 2">
            <a:extLst>
              <a:ext uri="{FF2B5EF4-FFF2-40B4-BE49-F238E27FC236}">
                <a16:creationId xmlns:a16="http://schemas.microsoft.com/office/drawing/2014/main" id="{3FB47E3F-3C97-4873-B5DA-E8CD6B207F87}"/>
              </a:ext>
            </a:extLst>
          </p:cNvPr>
          <p:cNvSpPr>
            <a:spLocks noGrp="1"/>
          </p:cNvSpPr>
          <p:nvPr>
            <p:ph idx="1"/>
          </p:nvPr>
        </p:nvSpPr>
        <p:spPr>
          <a:xfrm>
            <a:off x="628650" y="1461541"/>
            <a:ext cx="7886700" cy="4715422"/>
          </a:xfrm>
        </p:spPr>
        <p:txBody>
          <a:bodyPr/>
          <a:lstStyle/>
          <a:p>
            <a:r>
              <a:rPr kumimoji="1" lang="ja-JP" altLang="en-US">
                <a:latin typeface="メイリオ" panose="020B0604030504040204" pitchFamily="50" charset="-128"/>
                <a:ea typeface="メイリオ" panose="020B0604030504040204" pitchFamily="50" charset="-128"/>
              </a:rPr>
              <a:t>連続信号の分割：フレーム化</a:t>
            </a:r>
          </a:p>
        </p:txBody>
      </p:sp>
      <p:pic>
        <p:nvPicPr>
          <p:cNvPr id="5" name="図 4">
            <a:extLst>
              <a:ext uri="{FF2B5EF4-FFF2-40B4-BE49-F238E27FC236}">
                <a16:creationId xmlns:a16="http://schemas.microsoft.com/office/drawing/2014/main" id="{C4ABC6BB-3C36-48A1-8AC4-80D31716A4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2372" y="2199322"/>
            <a:ext cx="7101953" cy="4268933"/>
          </a:xfrm>
          <a:prstGeom prst="rect">
            <a:avLst/>
          </a:prstGeom>
        </p:spPr>
      </p:pic>
    </p:spTree>
    <p:extLst>
      <p:ext uri="{BB962C8B-B14F-4D97-AF65-F5344CB8AC3E}">
        <p14:creationId xmlns:p14="http://schemas.microsoft.com/office/powerpoint/2010/main" val="3552412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701686BF-05DF-43E0-8721-815E87975F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0814" y="3168171"/>
            <a:ext cx="4762190" cy="3490611"/>
          </a:xfrm>
          <a:prstGeom prst="rect">
            <a:avLst/>
          </a:prstGeom>
        </p:spPr>
      </p:pic>
      <p:sp>
        <p:nvSpPr>
          <p:cNvPr id="2" name="タイトル 1">
            <a:extLst>
              <a:ext uri="{FF2B5EF4-FFF2-40B4-BE49-F238E27FC236}">
                <a16:creationId xmlns:a16="http://schemas.microsoft.com/office/drawing/2014/main" id="{FFCF0AC3-2328-4D1D-9ACE-2E86B12C955D}"/>
              </a:ext>
            </a:extLst>
          </p:cNvPr>
          <p:cNvSpPr>
            <a:spLocks noGrp="1"/>
          </p:cNvSpPr>
          <p:nvPr>
            <p:ph type="title"/>
          </p:nvPr>
        </p:nvSpPr>
        <p:spPr>
          <a:xfrm>
            <a:off x="628650" y="365126"/>
            <a:ext cx="7886700" cy="789117"/>
          </a:xfrm>
        </p:spPr>
        <p:txBody>
          <a:bodyPr>
            <a:normAutofit/>
          </a:bodyPr>
          <a:lstStyle/>
          <a:p>
            <a:r>
              <a:rPr lang="en-US" altLang="ja-JP" sz="3200">
                <a:solidFill>
                  <a:schemeClr val="accent1"/>
                </a:solidFill>
                <a:latin typeface="メイリオ" panose="020B0604030504040204" pitchFamily="50" charset="-128"/>
                <a:ea typeface="メイリオ" panose="020B0604030504040204" pitchFamily="50" charset="-128"/>
              </a:rPr>
              <a:t>5.3 </a:t>
            </a:r>
            <a:r>
              <a:rPr lang="ja-JP" altLang="en-US" sz="3200">
                <a:solidFill>
                  <a:schemeClr val="accent1"/>
                </a:solidFill>
                <a:latin typeface="メイリオ" panose="020B0604030504040204" pitchFamily="50" charset="-128"/>
                <a:ea typeface="メイリオ" panose="020B0604030504040204" pitchFamily="50" charset="-128"/>
              </a:rPr>
              <a:t>人の聴覚をまねて －スペクトル分析</a:t>
            </a:r>
            <a:endParaRPr kumimoji="1" lang="ja-JP" altLang="en-US" sz="3200">
              <a:solidFill>
                <a:schemeClr val="accent1"/>
              </a:solidFill>
              <a:latin typeface="メイリオ" panose="020B0604030504040204" pitchFamily="50" charset="-128"/>
              <a:ea typeface="メイリオ" panose="020B0604030504040204" pitchFamily="50" charset="-128"/>
            </a:endParaRPr>
          </a:p>
        </p:txBody>
      </p:sp>
      <p:sp>
        <p:nvSpPr>
          <p:cNvPr id="3" name="コンテンツ プレースホルダー 2">
            <a:extLst>
              <a:ext uri="{FF2B5EF4-FFF2-40B4-BE49-F238E27FC236}">
                <a16:creationId xmlns:a16="http://schemas.microsoft.com/office/drawing/2014/main" id="{3FB47E3F-3C97-4873-B5DA-E8CD6B207F87}"/>
              </a:ext>
            </a:extLst>
          </p:cNvPr>
          <p:cNvSpPr>
            <a:spLocks noGrp="1"/>
          </p:cNvSpPr>
          <p:nvPr>
            <p:ph idx="1"/>
          </p:nvPr>
        </p:nvSpPr>
        <p:spPr>
          <a:xfrm>
            <a:off x="568689" y="1154243"/>
            <a:ext cx="7886700" cy="4715422"/>
          </a:xfrm>
        </p:spPr>
        <p:txBody>
          <a:bodyPr/>
          <a:lstStyle/>
          <a:p>
            <a:pPr>
              <a:lnSpc>
                <a:spcPct val="100000"/>
              </a:lnSpc>
            </a:pPr>
            <a:r>
              <a:rPr kumimoji="1" lang="ja-JP" altLang="en-US">
                <a:latin typeface="メイリオ" panose="020B0604030504040204" pitchFamily="50" charset="-128"/>
                <a:ea typeface="メイリオ" panose="020B0604030504040204" pitchFamily="50" charset="-128"/>
              </a:rPr>
              <a:t>スペクトル分析</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ja-JP" altLang="en-US">
                <a:latin typeface="メイリオ" panose="020B0604030504040204" pitchFamily="50" charset="-128"/>
                <a:ea typeface="メイリオ" panose="020B0604030504040204" pitchFamily="50" charset="-128"/>
              </a:rPr>
              <a:t>フレームとして切り出した音声信号をフーリエ変換し、パワースペクトルを計算</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ja-JP" altLang="en-US">
                <a:latin typeface="メイリオ" panose="020B0604030504040204" pitchFamily="50" charset="-128"/>
                <a:ea typeface="メイリオ" panose="020B0604030504040204" pitchFamily="50" charset="-128"/>
              </a:rPr>
              <a:t>低周波数ほど周波数の違いに敏感という人間の知覚を反映したメルフィルタバンク処理を行う</a:t>
            </a:r>
          </a:p>
        </p:txBody>
      </p:sp>
    </p:spTree>
    <p:extLst>
      <p:ext uri="{BB962C8B-B14F-4D97-AF65-F5344CB8AC3E}">
        <p14:creationId xmlns:p14="http://schemas.microsoft.com/office/powerpoint/2010/main" val="3323545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9BF723D-5205-4C59-B0DC-181B3A6DAC2B}"/>
              </a:ext>
            </a:extLst>
          </p:cNvPr>
          <p:cNvSpPr>
            <a:spLocks noGrp="1"/>
          </p:cNvSpPr>
          <p:nvPr>
            <p:ph type="title"/>
          </p:nvPr>
        </p:nvSpPr>
        <p:spPr>
          <a:xfrm>
            <a:off x="628649" y="365127"/>
            <a:ext cx="8095625" cy="841582"/>
          </a:xfrm>
        </p:spPr>
        <p:txBody>
          <a:bodyPr>
            <a:normAutofit/>
          </a:bodyPr>
          <a:lstStyle/>
          <a:p>
            <a:r>
              <a:rPr lang="en-US" altLang="ja-JP" sz="3600">
                <a:solidFill>
                  <a:schemeClr val="accent1"/>
                </a:solidFill>
                <a:latin typeface="メイリオ" panose="020B0604030504040204" pitchFamily="50" charset="-128"/>
                <a:ea typeface="メイリオ" panose="020B0604030504040204" pitchFamily="50" charset="-128"/>
              </a:rPr>
              <a:t>5.4 </a:t>
            </a:r>
            <a:r>
              <a:rPr lang="ja-JP" altLang="en-US" sz="3600">
                <a:solidFill>
                  <a:schemeClr val="accent1"/>
                </a:solidFill>
                <a:latin typeface="メイリオ" panose="020B0604030504040204" pitchFamily="50" charset="-128"/>
                <a:ea typeface="メイリオ" panose="020B0604030504040204" pitchFamily="50" charset="-128"/>
              </a:rPr>
              <a:t>もうひと工夫 －ケプストラム分析</a:t>
            </a:r>
            <a:endParaRPr kumimoji="1" lang="ja-JP" altLang="en-US" sz="3600">
              <a:solidFill>
                <a:schemeClr val="accent1"/>
              </a:solidFill>
              <a:latin typeface="メイリオ" panose="020B0604030504040204" pitchFamily="50" charset="-128"/>
              <a:ea typeface="メイリオ" panose="020B0604030504040204" pitchFamily="50" charset="-128"/>
            </a:endParaRPr>
          </a:p>
        </p:txBody>
      </p:sp>
      <p:sp>
        <p:nvSpPr>
          <p:cNvPr id="3" name="コンテンツ プレースホルダー 2">
            <a:extLst>
              <a:ext uri="{FF2B5EF4-FFF2-40B4-BE49-F238E27FC236}">
                <a16:creationId xmlns:a16="http://schemas.microsoft.com/office/drawing/2014/main" id="{4121B42C-A841-47D6-8FF7-80F5BFCDD684}"/>
              </a:ext>
            </a:extLst>
          </p:cNvPr>
          <p:cNvSpPr>
            <a:spLocks noGrp="1"/>
          </p:cNvSpPr>
          <p:nvPr>
            <p:ph idx="1"/>
          </p:nvPr>
        </p:nvSpPr>
        <p:spPr>
          <a:xfrm>
            <a:off x="628649" y="1345940"/>
            <a:ext cx="7886700" cy="5002394"/>
          </a:xfrm>
        </p:spPr>
        <p:txBody>
          <a:bodyPr/>
          <a:lstStyle/>
          <a:p>
            <a:pPr>
              <a:lnSpc>
                <a:spcPct val="100000"/>
              </a:lnSpc>
            </a:pPr>
            <a:r>
              <a:rPr kumimoji="1" lang="ja-JP" altLang="en-US">
                <a:latin typeface="メイリオ" panose="020B0604030504040204" pitchFamily="50" charset="-128"/>
                <a:ea typeface="メイリオ" panose="020B0604030504040204" pitchFamily="50" charset="-128"/>
              </a:rPr>
              <a:t>メルスペクトルの概形を抽出</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ja-JP" altLang="en-US">
                <a:latin typeface="メイリオ" panose="020B0604030504040204" pitchFamily="50" charset="-128"/>
                <a:ea typeface="メイリオ" panose="020B0604030504040204" pitchFamily="50" charset="-128"/>
              </a:rPr>
              <a:t>離散コサイン変換でケプストラムを計算</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ja-JP" altLang="en-US">
                <a:latin typeface="メイリオ" panose="020B0604030504040204" pitchFamily="50" charset="-128"/>
                <a:ea typeface="メイリオ" panose="020B0604030504040204" pitchFamily="50" charset="-128"/>
              </a:rPr>
              <a:t>ケプストラムの低次情報がスペクトル概形に相当</a:t>
            </a:r>
            <a:br>
              <a:rPr kumimoji="1" lang="en-US" altLang="ja-JP">
                <a:latin typeface="メイリオ" panose="020B0604030504040204" pitchFamily="50" charset="-128"/>
                <a:ea typeface="メイリオ" panose="020B0604030504040204" pitchFamily="50" charset="-128"/>
              </a:rPr>
            </a:br>
            <a:r>
              <a:rPr kumimoji="1" lang="ja-JP" altLang="en-US">
                <a:latin typeface="メイリオ" panose="020B0604030504040204" pitchFamily="50" charset="-128"/>
                <a:ea typeface="メイリオ" panose="020B0604030504040204" pitchFamily="50" charset="-128"/>
              </a:rPr>
              <a:t>　→ </a:t>
            </a:r>
            <a:r>
              <a:rPr lang="en-US" altLang="ja-JP">
                <a:latin typeface="メイリオ" panose="020B0604030504040204" pitchFamily="50" charset="-128"/>
                <a:ea typeface="メイリオ" panose="020B0604030504040204" pitchFamily="50" charset="-128"/>
              </a:rPr>
              <a:t>MFCC (mel-frequency cepstral coefficient)</a:t>
            </a:r>
          </a:p>
        </p:txBody>
      </p:sp>
      <p:pic>
        <p:nvPicPr>
          <p:cNvPr id="5" name="図 4">
            <a:extLst>
              <a:ext uri="{FF2B5EF4-FFF2-40B4-BE49-F238E27FC236}">
                <a16:creationId xmlns:a16="http://schemas.microsoft.com/office/drawing/2014/main" id="{B2B0FA2C-EF9A-49B8-BEB6-3181CFB768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3259" y="3047425"/>
            <a:ext cx="5210945" cy="3593218"/>
          </a:xfrm>
          <a:prstGeom prst="rect">
            <a:avLst/>
          </a:prstGeom>
        </p:spPr>
      </p:pic>
    </p:spTree>
    <p:extLst>
      <p:ext uri="{BB962C8B-B14F-4D97-AF65-F5344CB8AC3E}">
        <p14:creationId xmlns:p14="http://schemas.microsoft.com/office/powerpoint/2010/main" val="422905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9BF723D-5205-4C59-B0DC-181B3A6DAC2B}"/>
              </a:ext>
            </a:extLst>
          </p:cNvPr>
          <p:cNvSpPr>
            <a:spLocks noGrp="1"/>
          </p:cNvSpPr>
          <p:nvPr>
            <p:ph type="title"/>
          </p:nvPr>
        </p:nvSpPr>
        <p:spPr>
          <a:xfrm>
            <a:off x="628649" y="365127"/>
            <a:ext cx="8095625" cy="841582"/>
          </a:xfrm>
        </p:spPr>
        <p:txBody>
          <a:bodyPr>
            <a:normAutofit/>
          </a:bodyPr>
          <a:lstStyle/>
          <a:p>
            <a:r>
              <a:rPr lang="en-US" altLang="ja-JP" sz="3600">
                <a:solidFill>
                  <a:schemeClr val="accent1"/>
                </a:solidFill>
                <a:latin typeface="メイリオ" panose="020B0604030504040204" pitchFamily="50" charset="-128"/>
                <a:ea typeface="メイリオ" panose="020B0604030504040204" pitchFamily="50" charset="-128"/>
              </a:rPr>
              <a:t>5.4 </a:t>
            </a:r>
            <a:r>
              <a:rPr lang="ja-JP" altLang="en-US" sz="3600">
                <a:solidFill>
                  <a:schemeClr val="accent1"/>
                </a:solidFill>
                <a:latin typeface="メイリオ" panose="020B0604030504040204" pitchFamily="50" charset="-128"/>
                <a:ea typeface="メイリオ" panose="020B0604030504040204" pitchFamily="50" charset="-128"/>
              </a:rPr>
              <a:t>もうひと工夫 －ケプストラム分析</a:t>
            </a:r>
            <a:endParaRPr kumimoji="1" lang="ja-JP" altLang="en-US" sz="3600">
              <a:solidFill>
                <a:schemeClr val="accent1"/>
              </a:solidFill>
              <a:latin typeface="メイリオ" panose="020B0604030504040204" pitchFamily="50" charset="-128"/>
              <a:ea typeface="メイリオ" panose="020B0604030504040204" pitchFamily="50" charset="-128"/>
            </a:endParaRPr>
          </a:p>
        </p:txBody>
      </p:sp>
      <p:sp>
        <p:nvSpPr>
          <p:cNvPr id="3" name="コンテンツ プレースホルダー 2">
            <a:extLst>
              <a:ext uri="{FF2B5EF4-FFF2-40B4-BE49-F238E27FC236}">
                <a16:creationId xmlns:a16="http://schemas.microsoft.com/office/drawing/2014/main" id="{4121B42C-A841-47D6-8FF7-80F5BFCDD684}"/>
              </a:ext>
            </a:extLst>
          </p:cNvPr>
          <p:cNvSpPr>
            <a:spLocks noGrp="1"/>
          </p:cNvSpPr>
          <p:nvPr>
            <p:ph idx="1"/>
          </p:nvPr>
        </p:nvSpPr>
        <p:spPr>
          <a:xfrm>
            <a:off x="628649" y="1345940"/>
            <a:ext cx="7886700" cy="5002394"/>
          </a:xfrm>
        </p:spPr>
        <p:txBody>
          <a:bodyPr/>
          <a:lstStyle/>
          <a:p>
            <a:pPr>
              <a:lnSpc>
                <a:spcPct val="100000"/>
              </a:lnSpc>
            </a:pPr>
            <a:r>
              <a:rPr kumimoji="1" lang="ja-JP" altLang="en-US">
                <a:latin typeface="メイリオ" panose="020B0604030504040204" pitchFamily="50" charset="-128"/>
                <a:ea typeface="メイリオ" panose="020B0604030504040204" pitchFamily="50" charset="-128"/>
              </a:rPr>
              <a:t>変化量の抽出</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en-US" altLang="ja-JP">
                <a:latin typeface="メイリオ" panose="020B0604030504040204" pitchFamily="50" charset="-128"/>
                <a:ea typeface="メイリオ" panose="020B0604030504040204" pitchFamily="50" charset="-128"/>
              </a:rPr>
              <a:t>ΔMFCC: </a:t>
            </a:r>
            <a:r>
              <a:rPr kumimoji="1" lang="ja-JP" altLang="en-US">
                <a:latin typeface="メイリオ" panose="020B0604030504040204" pitchFamily="50" charset="-128"/>
                <a:ea typeface="メイリオ" panose="020B0604030504040204" pitchFamily="50" charset="-128"/>
              </a:rPr>
              <a:t>前後</a:t>
            </a:r>
            <a:r>
              <a:rPr kumimoji="1" lang="en-US" altLang="ja-JP">
                <a:latin typeface="メイリオ" panose="020B0604030504040204" pitchFamily="50" charset="-128"/>
                <a:ea typeface="メイリオ" panose="020B0604030504040204" pitchFamily="50" charset="-128"/>
              </a:rPr>
              <a:t>2</a:t>
            </a:r>
            <a:r>
              <a:rPr kumimoji="1" lang="ja-JP" altLang="en-US">
                <a:latin typeface="メイリオ" panose="020B0604030504040204" pitchFamily="50" charset="-128"/>
                <a:ea typeface="メイリオ" panose="020B0604030504040204" pitchFamily="50" charset="-128"/>
              </a:rPr>
              <a:t>フレームの</a:t>
            </a:r>
            <a:r>
              <a:rPr kumimoji="1" lang="en-US" altLang="ja-JP">
                <a:latin typeface="メイリオ" panose="020B0604030504040204" pitchFamily="50" charset="-128"/>
                <a:ea typeface="メイリオ" panose="020B0604030504040204" pitchFamily="50" charset="-128"/>
              </a:rPr>
              <a:t>MFCC</a:t>
            </a:r>
            <a:r>
              <a:rPr kumimoji="1" lang="ja-JP" altLang="en-US">
                <a:latin typeface="メイリオ" panose="020B0604030504040204" pitchFamily="50" charset="-128"/>
                <a:ea typeface="メイリオ" panose="020B0604030504040204" pitchFamily="50" charset="-128"/>
              </a:rPr>
              <a:t>から傾きを抽出</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en-US" altLang="ja-JP">
                <a:latin typeface="メイリオ" panose="020B0604030504040204" pitchFamily="50" charset="-128"/>
                <a:ea typeface="メイリオ" panose="020B0604030504040204" pitchFamily="50" charset="-128"/>
              </a:rPr>
              <a:t>ΔΔMFCC: ΔMFCC</a:t>
            </a:r>
            <a:r>
              <a:rPr kumimoji="1" lang="ja-JP" altLang="en-US">
                <a:latin typeface="メイリオ" panose="020B0604030504040204" pitchFamily="50" charset="-128"/>
                <a:ea typeface="メイリオ" panose="020B0604030504040204" pitchFamily="50" charset="-128"/>
              </a:rPr>
              <a:t>の変化量を抽出</a:t>
            </a:r>
            <a:endParaRPr kumimoji="1" lang="en-US" altLang="ja-JP">
              <a:latin typeface="メイリオ" panose="020B0604030504040204" pitchFamily="50" charset="-128"/>
              <a:ea typeface="メイリオ" panose="020B0604030504040204" pitchFamily="50" charset="-128"/>
            </a:endParaRPr>
          </a:p>
          <a:p>
            <a:pPr>
              <a:lnSpc>
                <a:spcPct val="100000"/>
              </a:lnSpc>
            </a:pPr>
            <a:r>
              <a:rPr kumimoji="1" lang="ja-JP" altLang="en-US">
                <a:latin typeface="メイリオ" panose="020B0604030504040204" pitchFamily="50" charset="-128"/>
                <a:ea typeface="メイリオ" panose="020B0604030504040204" pitchFamily="50" charset="-128"/>
              </a:rPr>
              <a:t>特徴量としての音声のパワー</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ja-JP" altLang="en-US">
                <a:latin typeface="メイリオ" panose="020B0604030504040204" pitchFamily="50" charset="-128"/>
                <a:ea typeface="メイリオ" panose="020B0604030504040204" pitchFamily="50" charset="-128"/>
              </a:rPr>
              <a:t>単純なパワー（声の大きさ）は特徴としては不適</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en-US" altLang="ja-JP">
                <a:latin typeface="メイリオ" panose="020B0604030504040204" pitchFamily="50" charset="-128"/>
                <a:ea typeface="メイリオ" panose="020B0604030504040204" pitchFamily="50" charset="-128"/>
              </a:rPr>
              <a:t>Δ</a:t>
            </a:r>
            <a:r>
              <a:rPr kumimoji="1" lang="ja-JP" altLang="en-US">
                <a:latin typeface="メイリオ" panose="020B0604030504040204" pitchFamily="50" charset="-128"/>
                <a:ea typeface="メイリオ" panose="020B0604030504040204" pitchFamily="50" charset="-128"/>
              </a:rPr>
              <a:t>パワー、</a:t>
            </a:r>
            <a:r>
              <a:rPr lang="en-US" altLang="ja-JP">
                <a:latin typeface="メイリオ" panose="020B0604030504040204" pitchFamily="50" charset="-128"/>
                <a:ea typeface="メイリオ" panose="020B0604030504040204" pitchFamily="50" charset="-128"/>
              </a:rPr>
              <a:t> Δ Δ</a:t>
            </a:r>
            <a:r>
              <a:rPr lang="ja-JP" altLang="en-US">
                <a:latin typeface="メイリオ" panose="020B0604030504040204" pitchFamily="50" charset="-128"/>
                <a:ea typeface="メイリオ" panose="020B0604030504040204" pitchFamily="50" charset="-128"/>
              </a:rPr>
              <a:t>パワーは有効な特徴</a:t>
            </a:r>
            <a:endParaRPr kumimoji="1" lang="ja-JP" altLang="en-US">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026865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0247FE-4F47-48E7-920F-71B537A3D3DA}"/>
              </a:ext>
            </a:extLst>
          </p:cNvPr>
          <p:cNvSpPr>
            <a:spLocks noGrp="1"/>
          </p:cNvSpPr>
          <p:nvPr>
            <p:ph type="title"/>
          </p:nvPr>
        </p:nvSpPr>
        <p:spPr/>
        <p:txBody>
          <a:bodyPr>
            <a:normAutofit/>
          </a:bodyPr>
          <a:lstStyle/>
          <a:p>
            <a:r>
              <a:rPr lang="en-US" altLang="ja-JP">
                <a:solidFill>
                  <a:schemeClr val="accent1"/>
                </a:solidFill>
                <a:latin typeface="メイリオ" panose="020B0604030504040204" pitchFamily="50" charset="-128"/>
                <a:ea typeface="メイリオ" panose="020B0604030504040204" pitchFamily="50" charset="-128"/>
              </a:rPr>
              <a:t>5.5 </a:t>
            </a:r>
            <a:r>
              <a:rPr lang="ja-JP" altLang="en-US">
                <a:solidFill>
                  <a:schemeClr val="accent1"/>
                </a:solidFill>
                <a:latin typeface="メイリオ" panose="020B0604030504040204" pitchFamily="50" charset="-128"/>
                <a:ea typeface="メイリオ" panose="020B0604030504040204" pitchFamily="50" charset="-128"/>
              </a:rPr>
              <a:t>雑音の除去</a:t>
            </a:r>
            <a:endParaRPr kumimoji="1" lang="ja-JP" altLang="en-US">
              <a:solidFill>
                <a:schemeClr val="accent1"/>
              </a:solidFill>
              <a:latin typeface="メイリオ" panose="020B0604030504040204" pitchFamily="50" charset="-128"/>
              <a:ea typeface="メイリオ" panose="020B0604030504040204" pitchFamily="50" charset="-128"/>
            </a:endParaRPr>
          </a:p>
        </p:txBody>
      </p:sp>
      <p:sp>
        <p:nvSpPr>
          <p:cNvPr id="3" name="コンテンツ プレースホルダー 2">
            <a:extLst>
              <a:ext uri="{FF2B5EF4-FFF2-40B4-BE49-F238E27FC236}">
                <a16:creationId xmlns:a16="http://schemas.microsoft.com/office/drawing/2014/main" id="{D479AA97-3291-43D4-BAD1-E0FE82ED2C72}"/>
              </a:ext>
            </a:extLst>
          </p:cNvPr>
          <p:cNvSpPr>
            <a:spLocks noGrp="1"/>
          </p:cNvSpPr>
          <p:nvPr>
            <p:ph idx="1"/>
          </p:nvPr>
        </p:nvSpPr>
        <p:spPr>
          <a:xfrm>
            <a:off x="628650" y="1420889"/>
            <a:ext cx="7886700" cy="4874979"/>
          </a:xfrm>
        </p:spPr>
        <p:txBody>
          <a:bodyPr>
            <a:normAutofit lnSpcReduction="10000"/>
          </a:bodyPr>
          <a:lstStyle/>
          <a:p>
            <a:pPr>
              <a:lnSpc>
                <a:spcPct val="100000"/>
              </a:lnSpc>
            </a:pPr>
            <a:r>
              <a:rPr kumimoji="1" lang="ja-JP" altLang="en-US">
                <a:latin typeface="メイリオ" panose="020B0604030504040204" pitchFamily="50" charset="-128"/>
                <a:ea typeface="メイリオ" panose="020B0604030504040204" pitchFamily="50" charset="-128"/>
              </a:rPr>
              <a:t>雑音の種類</a:t>
            </a:r>
            <a:endParaRPr kumimoji="1" lang="en-US" altLang="ja-JP">
              <a:latin typeface="メイリオ" panose="020B0604030504040204" pitchFamily="50" charset="-128"/>
              <a:ea typeface="メイリオ" panose="020B0604030504040204" pitchFamily="50" charset="-128"/>
            </a:endParaRPr>
          </a:p>
          <a:p>
            <a:pPr lvl="1">
              <a:lnSpc>
                <a:spcPct val="100000"/>
              </a:lnSpc>
            </a:pPr>
            <a:r>
              <a:rPr kumimoji="1" lang="ja-JP" altLang="en-US">
                <a:latin typeface="メイリオ" panose="020B0604030504040204" pitchFamily="50" charset="-128"/>
                <a:ea typeface="メイリオ" panose="020B0604030504040204" pitchFamily="50" charset="-128"/>
              </a:rPr>
              <a:t>加法性と乗法性</a:t>
            </a:r>
            <a:endParaRPr kumimoji="1" lang="en-US" altLang="ja-JP">
              <a:latin typeface="メイリオ" panose="020B0604030504040204" pitchFamily="50" charset="-128"/>
              <a:ea typeface="メイリオ" panose="020B0604030504040204" pitchFamily="50" charset="-128"/>
            </a:endParaRPr>
          </a:p>
          <a:p>
            <a:pPr lvl="1">
              <a:lnSpc>
                <a:spcPct val="100000"/>
              </a:lnSpc>
            </a:pPr>
            <a:endParaRPr lang="en-US" altLang="ja-JP">
              <a:latin typeface="メイリオ" panose="020B0604030504040204" pitchFamily="50" charset="-128"/>
              <a:ea typeface="メイリオ" panose="020B0604030504040204" pitchFamily="50" charset="-128"/>
            </a:endParaRPr>
          </a:p>
          <a:p>
            <a:pPr lvl="1">
              <a:lnSpc>
                <a:spcPct val="100000"/>
              </a:lnSpc>
            </a:pPr>
            <a:endParaRPr kumimoji="1" lang="en-US" altLang="ja-JP">
              <a:latin typeface="メイリオ" panose="020B0604030504040204" pitchFamily="50" charset="-128"/>
              <a:ea typeface="メイリオ" panose="020B0604030504040204" pitchFamily="50" charset="-128"/>
            </a:endParaRPr>
          </a:p>
          <a:p>
            <a:pPr lvl="1">
              <a:lnSpc>
                <a:spcPct val="100000"/>
              </a:lnSpc>
            </a:pPr>
            <a:endParaRPr lang="en-US" altLang="ja-JP">
              <a:latin typeface="メイリオ" panose="020B0604030504040204" pitchFamily="50" charset="-128"/>
              <a:ea typeface="メイリオ" panose="020B0604030504040204" pitchFamily="50" charset="-128"/>
            </a:endParaRPr>
          </a:p>
          <a:p>
            <a:pPr lvl="1">
              <a:lnSpc>
                <a:spcPct val="100000"/>
              </a:lnSpc>
            </a:pPr>
            <a:endParaRPr lang="en-US" altLang="ja-JP">
              <a:latin typeface="メイリオ" panose="020B0604030504040204" pitchFamily="50" charset="-128"/>
              <a:ea typeface="メイリオ" panose="020B0604030504040204" pitchFamily="50" charset="-128"/>
            </a:endParaRPr>
          </a:p>
          <a:p>
            <a:pPr lvl="1">
              <a:lnSpc>
                <a:spcPct val="100000"/>
              </a:lnSpc>
            </a:pPr>
            <a:endParaRPr lang="en-US" altLang="ja-JP">
              <a:latin typeface="メイリオ" panose="020B0604030504040204" pitchFamily="50" charset="-128"/>
              <a:ea typeface="メイリオ" panose="020B0604030504040204" pitchFamily="50" charset="-128"/>
            </a:endParaRPr>
          </a:p>
          <a:p>
            <a:pPr lvl="1">
              <a:lnSpc>
                <a:spcPct val="100000"/>
              </a:lnSpc>
            </a:pPr>
            <a:endParaRPr kumimoji="1" lang="en-US" altLang="ja-JP">
              <a:latin typeface="メイリオ" panose="020B0604030504040204" pitchFamily="50" charset="-128"/>
              <a:ea typeface="メイリオ" panose="020B0604030504040204" pitchFamily="50" charset="-128"/>
            </a:endParaRPr>
          </a:p>
          <a:p>
            <a:pPr>
              <a:lnSpc>
                <a:spcPct val="100000"/>
              </a:lnSpc>
            </a:pPr>
            <a:r>
              <a:rPr lang="ja-JP" altLang="en-US">
                <a:latin typeface="メイリオ" panose="020B0604030504040204" pitchFamily="50" charset="-128"/>
                <a:ea typeface="メイリオ" panose="020B0604030504040204" pitchFamily="50" charset="-128"/>
              </a:rPr>
              <a:t>雑音除去の方法</a:t>
            </a:r>
            <a:endParaRPr lang="en-US" altLang="ja-JP">
              <a:latin typeface="メイリオ" panose="020B0604030504040204" pitchFamily="50" charset="-128"/>
              <a:ea typeface="メイリオ" panose="020B0604030504040204" pitchFamily="50" charset="-128"/>
            </a:endParaRPr>
          </a:p>
          <a:p>
            <a:pPr lvl="1">
              <a:lnSpc>
                <a:spcPct val="100000"/>
              </a:lnSpc>
            </a:pPr>
            <a:r>
              <a:rPr lang="en-US" altLang="ja-JP">
                <a:latin typeface="メイリオ" panose="020B0604030504040204" pitchFamily="50" charset="-128"/>
                <a:ea typeface="メイリオ" panose="020B0604030504040204" pitchFamily="50" charset="-128"/>
              </a:rPr>
              <a:t>CMS</a:t>
            </a:r>
            <a:r>
              <a:rPr lang="ja-JP" altLang="en-US">
                <a:latin typeface="メイリオ" panose="020B0604030504040204" pitchFamily="50" charset="-128"/>
                <a:ea typeface="メイリオ" panose="020B0604030504040204" pitchFamily="50" charset="-128"/>
              </a:rPr>
              <a:t>（</a:t>
            </a:r>
            <a:r>
              <a:rPr lang="en-US" altLang="ja-JP">
                <a:latin typeface="メイリオ" panose="020B0604030504040204" pitchFamily="50" charset="-128"/>
                <a:ea typeface="メイリオ" panose="020B0604030504040204" pitchFamily="50" charset="-128"/>
              </a:rPr>
              <a:t>cepstrum mean subtraction</a:t>
            </a:r>
            <a:r>
              <a:rPr lang="ja-JP" altLang="en-US">
                <a:latin typeface="メイリオ" panose="020B0604030504040204" pitchFamily="50" charset="-128"/>
                <a:ea typeface="メイリオ" panose="020B0604030504040204" pitchFamily="50" charset="-128"/>
              </a:rPr>
              <a:t>）</a:t>
            </a:r>
            <a:endParaRPr lang="en-US" altLang="ja-JP">
              <a:latin typeface="メイリオ" panose="020B0604030504040204" pitchFamily="50" charset="-128"/>
              <a:ea typeface="メイリオ" panose="020B0604030504040204" pitchFamily="50" charset="-128"/>
            </a:endParaRPr>
          </a:p>
          <a:p>
            <a:pPr lvl="2">
              <a:lnSpc>
                <a:spcPct val="100000"/>
              </a:lnSpc>
            </a:pPr>
            <a:r>
              <a:rPr lang="ja-JP" altLang="en-US">
                <a:latin typeface="メイリオ" panose="020B0604030504040204" pitchFamily="50" charset="-128"/>
                <a:ea typeface="メイリオ" panose="020B0604030504040204" pitchFamily="50" charset="-128"/>
              </a:rPr>
              <a:t>発話全体のケプストラム平均を求め，各フレームのケプストラムから引く</a:t>
            </a:r>
          </a:p>
        </p:txBody>
      </p:sp>
      <p:pic>
        <p:nvPicPr>
          <p:cNvPr id="5" name="図 4">
            <a:extLst>
              <a:ext uri="{FF2B5EF4-FFF2-40B4-BE49-F238E27FC236}">
                <a16:creationId xmlns:a16="http://schemas.microsoft.com/office/drawing/2014/main" id="{5A579F47-5A12-466C-97FF-660833909B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4022" y="1276825"/>
            <a:ext cx="4595459" cy="3656202"/>
          </a:xfrm>
          <a:prstGeom prst="rect">
            <a:avLst/>
          </a:prstGeom>
        </p:spPr>
      </p:pic>
    </p:spTree>
    <p:extLst>
      <p:ext uri="{BB962C8B-B14F-4D97-AF65-F5344CB8AC3E}">
        <p14:creationId xmlns:p14="http://schemas.microsoft.com/office/powerpoint/2010/main" val="340686946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314</TotalTime>
  <Words>232</Words>
  <Application>Microsoft Office PowerPoint</Application>
  <PresentationFormat>画面に合わせる (4:3)</PresentationFormat>
  <Paragraphs>40</Paragraphs>
  <Slides>8</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8</vt:i4>
      </vt:variant>
    </vt:vector>
  </HeadingPairs>
  <TitlesOfParts>
    <vt:vector size="13" baseType="lpstr">
      <vt:lpstr>メイリオ</vt:lpstr>
      <vt:lpstr>游ゴシック</vt:lpstr>
      <vt:lpstr>游ゴシック Light</vt:lpstr>
      <vt:lpstr>Arial</vt:lpstr>
      <vt:lpstr>Office テーマ</vt:lpstr>
      <vt:lpstr>5. 音声からの特徴抽出</vt:lpstr>
      <vt:lpstr>5.1 特徴抽出の手順</vt:lpstr>
      <vt:lpstr>5.2 音声信号のディジタル化</vt:lpstr>
      <vt:lpstr>5.3 人の聴覚をまねて －スペクトル分析</vt:lpstr>
      <vt:lpstr>5.3 人の聴覚をまねて －スペクトル分析</vt:lpstr>
      <vt:lpstr>5.4 もうひと工夫 －ケプストラム分析</vt:lpstr>
      <vt:lpstr>5.4 もうひと工夫 －ケプストラム分析</vt:lpstr>
      <vt:lpstr>5.5 雑音の除去</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イラストで学ぶ 音声認識</dc:title>
  <dc:creator>荒木雅弘</dc:creator>
  <cp:lastModifiedBy>荒木雅弘</cp:lastModifiedBy>
  <cp:revision>36</cp:revision>
  <dcterms:created xsi:type="dcterms:W3CDTF">2017-08-29T02:19:22Z</dcterms:created>
  <dcterms:modified xsi:type="dcterms:W3CDTF">2017-09-09T06:01:42Z</dcterms:modified>
</cp:coreProperties>
</file>

<file path=docProps/thumbnail.jpeg>
</file>